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7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C2B606-2223-9441-8161-1C2562EC5E81}" type="datetimeFigureOut">
              <a:rPr lang="en-US" smtClean="0"/>
              <a:t>11/11/13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C4B876-2B60-CE4E-A979-FE053565FAF2}" type="slidenum">
              <a:rPr lang="en-US" smtClean="0"/>
              <a:t>‹#›</a:t>
            </a:fld>
            <a:endParaRPr lang="en-US"/>
          </a:p>
        </p:txBody>
      </p:sp>
    </p:spTree>
    <p:extLst>
      <p:ext uri="{BB962C8B-B14F-4D97-AF65-F5344CB8AC3E}">
        <p14:creationId xmlns:p14="http://schemas.microsoft.com/office/powerpoint/2010/main" val="34879443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4B876-2B60-CE4E-A979-FE053565FAF2}" type="slidenum">
              <a:rPr lang="en-US" smtClean="0"/>
              <a:t>1</a:t>
            </a:fld>
            <a:endParaRPr lang="en-US"/>
          </a:p>
        </p:txBody>
      </p:sp>
    </p:spTree>
    <p:extLst>
      <p:ext uri="{BB962C8B-B14F-4D97-AF65-F5344CB8AC3E}">
        <p14:creationId xmlns:p14="http://schemas.microsoft.com/office/powerpoint/2010/main" val="35883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11/11/13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11/11/13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11/11/13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11/11/13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11/11/13</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11/11/13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11/11/13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11/11/13</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11/11/13</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11/11/13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11/11/13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11/11/13</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11/11/13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11/11/13</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11/11/13</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slide" Target="slide5.xml"/><Relationship Id="rId6" Type="http://schemas.openxmlformats.org/officeDocument/2006/relationships/slide" Target="slide8.xml"/><Relationship Id="rId7" Type="http://schemas.openxmlformats.org/officeDocument/2006/relationships/slide" Target="slide1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7.xml"/><Relationship Id="rId2"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0.png"/><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7.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7.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7.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7.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7.xml"/><Relationship Id="rId2"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7.xml"/><Relationship Id="rId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316" y="4553671"/>
            <a:ext cx="8680995" cy="968011"/>
          </a:xfrm>
          <a:solidFill>
            <a:schemeClr val="accent5"/>
          </a:solidFill>
          <a:effectLst>
            <a:glow rad="139700">
              <a:schemeClr val="accent2">
                <a:satMod val="175000"/>
                <a:alpha val="40000"/>
              </a:schemeClr>
            </a:glow>
            <a:outerShdw blurRad="50800" dist="38100" dir="5400000" algn="t" rotWithShape="0">
              <a:prstClr val="black">
                <a:alpha val="40000"/>
              </a:prstClr>
            </a:outerShdw>
          </a:effectLst>
          <a:scene3d>
            <a:camera prst="orthographicFront"/>
            <a:lightRig rig="flat" dir="t">
              <a:rot lat="0" lon="0" rev="18900000"/>
            </a:lightRig>
          </a:scene3d>
          <a:sp3d>
            <a:bevelT/>
          </a:sp3d>
        </p:spPr>
        <p:style>
          <a:lnRef idx="2">
            <a:schemeClr val="accent1"/>
          </a:lnRef>
          <a:fillRef idx="1">
            <a:schemeClr val="lt1"/>
          </a:fillRef>
          <a:effectRef idx="0">
            <a:schemeClr val="accent1"/>
          </a:effectRef>
          <a:fontRef idx="minor">
            <a:schemeClr val="dk1"/>
          </a:fontRef>
        </p:style>
        <p:txBody>
          <a:bodyPr>
            <a:noAutofit/>
            <a:sp3d extrusionH="31750" contourW="6350" prstMaterial="powder">
              <a:bevelT w="19050" h="19050" prst="angle"/>
              <a:contourClr>
                <a:schemeClr val="accent3">
                  <a:tint val="100000"/>
                  <a:shade val="100000"/>
                  <a:satMod val="100000"/>
                  <a:hueMod val="100000"/>
                </a:schemeClr>
              </a:contourClr>
            </a:sp3d>
          </a:bodyPr>
          <a:lstStyle/>
          <a:p>
            <a:pPr algn="r"/>
            <a:r>
              <a:rPr lang="en-US" sz="4600" b="1" dirty="0" smtClean="0">
                <a:ln/>
                <a:solidFill>
                  <a:schemeClr val="accent3"/>
                </a:solidFill>
                <a:effectLst>
                  <a:outerShdw blurRad="60007" dist="310007" dir="7680000" sy="30000" kx="1300200" algn="ctr" rotWithShape="0">
                    <a:prstClr val="black">
                      <a:alpha val="32000"/>
                    </a:prstClr>
                  </a:outerShdw>
                </a:effectLst>
              </a:rPr>
              <a:t>American Cancer Society</a:t>
            </a:r>
            <a:endParaRPr lang="en-US" sz="4600" b="1" dirty="0">
              <a:ln/>
              <a:solidFill>
                <a:schemeClr val="accent3"/>
              </a:solidFill>
              <a:effectLst>
                <a:outerShdw blurRad="60007" dist="310007" dir="7680000" sy="30000" kx="1300200" algn="ctr" rotWithShape="0">
                  <a:prstClr val="black">
                    <a:alpha val="32000"/>
                  </a:prstClr>
                </a:outerShdw>
              </a:effectLst>
            </a:endParaRPr>
          </a:p>
        </p:txBody>
      </p:sp>
      <p:sp>
        <p:nvSpPr>
          <p:cNvPr id="3" name="Subtitle 2"/>
          <p:cNvSpPr>
            <a:spLocks noGrp="1"/>
          </p:cNvSpPr>
          <p:nvPr>
            <p:ph type="subTitle" idx="1"/>
          </p:nvPr>
        </p:nvSpPr>
        <p:spPr>
          <a:xfrm>
            <a:off x="7338131" y="5215214"/>
            <a:ext cx="1659826" cy="612935"/>
          </a:xfrm>
        </p:spPr>
        <p:txBody>
          <a:bodyPr/>
          <a:lstStyle/>
          <a:p>
            <a:r>
              <a:rPr lang="en-US" dirty="0" smtClean="0"/>
              <a:t>Allison Norman</a:t>
            </a:r>
            <a:endParaRPr lang="en-US" dirty="0"/>
          </a:p>
        </p:txBody>
      </p:sp>
      <p:pic>
        <p:nvPicPr>
          <p:cNvPr id="4" name="Picture 3" descr="Screen Shot 2013-11-05 at 8.40.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16" y="599800"/>
            <a:ext cx="4394538" cy="3457665"/>
          </a:xfrm>
          <a:prstGeom prst="rect">
            <a:avLst/>
          </a:prstGeom>
          <a:effectLst>
            <a:glow rad="139700">
              <a:schemeClr val="accent5">
                <a:satMod val="175000"/>
                <a:alpha val="40000"/>
              </a:schemeClr>
            </a:glow>
            <a:outerShdw blurRad="50800" dist="38100" dir="5400000" algn="t" rotWithShape="0">
              <a:prstClr val="black">
                <a:alpha val="40000"/>
              </a:prstClr>
            </a:outerShdw>
          </a:effectLst>
          <a:scene3d>
            <a:camera prst="orthographicFront"/>
            <a:lightRig rig="threePt" dir="t"/>
          </a:scene3d>
          <a:sp3d>
            <a:bevelT/>
          </a:sp3d>
        </p:spPr>
      </p:pic>
      <p:pic>
        <p:nvPicPr>
          <p:cNvPr id="6" name="Picture 5" descr="Screen Shot 2013-11-05 at 9.01.3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3101" y="2786457"/>
            <a:ext cx="2313048" cy="1271008"/>
          </a:xfrm>
          <a:prstGeom prst="rect">
            <a:avLst/>
          </a:prstGeom>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T/>
          </a:sp3d>
        </p:spPr>
      </p:pic>
      <p:sp>
        <p:nvSpPr>
          <p:cNvPr id="5" name="Action Button: Custom 4">
            <a:hlinkClick r:id="" action="ppaction://hlinkshowjump?jump=nextslide" highlightClick="1"/>
          </p:cNvPr>
          <p:cNvSpPr/>
          <p:nvPr/>
        </p:nvSpPr>
        <p:spPr>
          <a:xfrm>
            <a:off x="598530" y="5743600"/>
            <a:ext cx="1649606" cy="916707"/>
          </a:xfrm>
          <a:prstGeom prst="actionButtonBlank">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History</a:t>
            </a:r>
            <a:endParaRPr lang="en-US" dirty="0"/>
          </a:p>
        </p:txBody>
      </p:sp>
      <p:sp>
        <p:nvSpPr>
          <p:cNvPr id="8" name="Action Button: Custom 7">
            <a:hlinkClick r:id="rId5" action="ppaction://hlinksldjump" highlightClick="1"/>
          </p:cNvPr>
          <p:cNvSpPr/>
          <p:nvPr/>
        </p:nvSpPr>
        <p:spPr>
          <a:xfrm>
            <a:off x="2857461" y="5828149"/>
            <a:ext cx="1635008" cy="916707"/>
          </a:xfrm>
          <a:prstGeom prst="actionButtonBlank">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Purpose</a:t>
            </a:r>
            <a:endParaRPr lang="en-US" dirty="0"/>
          </a:p>
        </p:txBody>
      </p:sp>
      <p:sp>
        <p:nvSpPr>
          <p:cNvPr id="9" name="Action Button: Custom 8">
            <a:hlinkClick r:id="rId6" action="ppaction://hlinksldjump" highlightClick="1"/>
          </p:cNvPr>
          <p:cNvSpPr/>
          <p:nvPr/>
        </p:nvSpPr>
        <p:spPr>
          <a:xfrm>
            <a:off x="4976701" y="5743600"/>
            <a:ext cx="1620410" cy="916707"/>
          </a:xfrm>
          <a:prstGeom prst="actionButtonBlank">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Testimonials</a:t>
            </a:r>
            <a:endParaRPr lang="en-US" dirty="0"/>
          </a:p>
        </p:txBody>
      </p:sp>
      <p:sp>
        <p:nvSpPr>
          <p:cNvPr id="10" name="Action Button: Custom 9">
            <a:hlinkClick r:id="rId7" action="ppaction://hlinksldjump" highlightClick="1"/>
          </p:cNvPr>
          <p:cNvSpPr/>
          <p:nvPr/>
        </p:nvSpPr>
        <p:spPr>
          <a:xfrm>
            <a:off x="7065569" y="5828149"/>
            <a:ext cx="1591213" cy="916707"/>
          </a:xfrm>
          <a:prstGeom prst="actionButtonBlan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Conclusion</a:t>
            </a:r>
            <a:endParaRPr lang="en-US" dirty="0"/>
          </a:p>
        </p:txBody>
      </p:sp>
    </p:spTree>
    <p:extLst>
      <p:ext uri="{BB962C8B-B14F-4D97-AF65-F5344CB8AC3E}">
        <p14:creationId xmlns:p14="http://schemas.microsoft.com/office/powerpoint/2010/main" val="11366796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755" y="157885"/>
            <a:ext cx="4016633" cy="1162050"/>
          </a:xfrm>
          <a:scene3d>
            <a:camera prst="orthographicFront"/>
            <a:lightRig rig="soft" dir="t">
              <a:rot lat="0" lon="0" rev="10800000"/>
            </a:lightRig>
          </a:scene3d>
          <a:sp3d>
            <a:bevelT/>
          </a:sp3d>
        </p:spPr>
        <p:txBody>
          <a:bodyPr>
            <a:normAutofit/>
            <a:sp3d>
              <a:bevelT w="27940" h="12700"/>
              <a:contourClr>
                <a:srgbClr val="DDDDDD"/>
              </a:contourClr>
            </a:sp3d>
          </a:bodyPr>
          <a:lstStyle/>
          <a:p>
            <a:r>
              <a:rPr lang="en-US" sz="4000" b="1" spc="150" dirty="0" smtClean="0">
                <a:ln w="11430"/>
                <a:solidFill>
                  <a:srgbClr val="F8F8F8"/>
                </a:solidFill>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Aaron’s Story</a:t>
            </a:r>
            <a:endParaRPr lang="en-US" sz="4000" b="1" spc="150" dirty="0">
              <a:ln w="11430"/>
              <a:solidFill>
                <a:srgbClr val="F8F8F8"/>
              </a:solidFill>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 Placeholder 2"/>
          <p:cNvSpPr>
            <a:spLocks noGrp="1"/>
          </p:cNvSpPr>
          <p:nvPr>
            <p:ph type="body" sz="half" idx="2"/>
          </p:nvPr>
        </p:nvSpPr>
        <p:spPr>
          <a:xfrm>
            <a:off x="381094" y="1587709"/>
            <a:ext cx="4015304" cy="3653424"/>
          </a:xfr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noAutofit/>
          </a:bodyPr>
          <a:lstStyle/>
          <a:p>
            <a:r>
              <a:rPr lang="en-US" sz="1800" dirty="0" smtClean="0">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By the time Aaron was three he was out of the hospital and out playing with other kids his age. This was a time when he was still in treatment, but they were working on getting his cancer in remission. By the time he was four, he and his family were informed that he was finally in remission against all of the odds. Aaron will never forget how much the American Cancer Society helped him in his life.</a:t>
            </a:r>
            <a:endParaRPr lang="en-US" sz="1800" dirty="0">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pic>
        <p:nvPicPr>
          <p:cNvPr id="9" name="Picture Placeholder 8" descr="Screen Shot 2013-11-11 at 8.59.58 AM.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306" r="5306"/>
          <a:stretch>
            <a:fillRect/>
          </a:stretch>
        </p:blipFill>
        <p:spPr>
          <a:effectLst>
            <a:glow rad="101600">
              <a:schemeClr val="accent4">
                <a:satMod val="175000"/>
                <a:alpha val="40000"/>
              </a:schemeClr>
            </a:glow>
            <a:outerShdw blurRad="50800" dist="38100" dir="2700000" algn="tl" rotWithShape="0">
              <a:prstClr val="black">
                <a:alpha val="40000"/>
              </a:prstClr>
            </a:outerShdw>
          </a:effectLst>
        </p:spPr>
      </p:pic>
      <p:pic>
        <p:nvPicPr>
          <p:cNvPr id="8" name="Picture Placeholder 7" descr="Screen Shot 2013-11-11 at 8.59.30 AM.png"/>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24012"/>
          <a:stretch/>
        </p:blipFill>
        <p:spPr>
          <a:effectLst>
            <a:glow rad="101600">
              <a:schemeClr val="accent2">
                <a:satMod val="175000"/>
                <a:alpha val="40000"/>
              </a:schemeClr>
            </a:glow>
            <a:outerShdw blurRad="50800" dist="38100" dir="2700000" algn="tl" rotWithShape="0">
              <a:prstClr val="black">
                <a:alpha val="40000"/>
              </a:prstClr>
            </a:outerShdw>
          </a:effectLst>
        </p:spPr>
      </p:pic>
      <p:pic>
        <p:nvPicPr>
          <p:cNvPr id="10" name="Picture Placeholder 9" descr="Screen Shot 2013-11-11 at 9.00.14 AM.png"/>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a:stretch/>
        </p:blipFill>
        <p:spPr>
          <a:effectLst>
            <a:glow rad="101600">
              <a:schemeClr val="accent2">
                <a:satMod val="175000"/>
                <a:alpha val="40000"/>
              </a:schemeClr>
            </a:glow>
            <a:outerShdw blurRad="50800" dist="38100" dir="2700000" algn="tl" rotWithShape="0">
              <a:prstClr val="black">
                <a:alpha val="40000"/>
              </a:prstClr>
            </a:outerShdw>
          </a:effectLst>
        </p:spPr>
      </p:pic>
      <p:sp>
        <p:nvSpPr>
          <p:cNvPr id="4" name="Action Button: Home 3">
            <a:hlinkClick r:id="" action="ppaction://hlinkshowjump?jump=firstslide" highlightClick="1"/>
          </p:cNvPr>
          <p:cNvSpPr/>
          <p:nvPr/>
        </p:nvSpPr>
        <p:spPr>
          <a:xfrm>
            <a:off x="7153159" y="569371"/>
            <a:ext cx="1343042" cy="1401528"/>
          </a:xfrm>
          <a:prstGeom prst="actionButtonHom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9354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542" y="5226"/>
            <a:ext cx="5809118" cy="1162050"/>
          </a:xfrm>
          <a:scene3d>
            <a:camera prst="orthographicFront"/>
            <a:lightRig rig="soft" dir="t">
              <a:rot lat="0" lon="0" rev="10800000"/>
            </a:lightRig>
          </a:scene3d>
          <a:sp3d>
            <a:bevelT/>
          </a:sp3d>
        </p:spPr>
        <p:txBody>
          <a:bodyPr>
            <a:normAutofit/>
            <a:sp3d>
              <a:bevelT w="27940" h="12700"/>
              <a:contourClr>
                <a:srgbClr val="DDDDDD"/>
              </a:contourClr>
            </a:sp3d>
          </a:bodyPr>
          <a:lstStyle/>
          <a:p>
            <a:r>
              <a:rPr lang="en-US" sz="4000" b="1" spc="150" dirty="0" smtClean="0">
                <a:ln w="11430"/>
                <a:solidFill>
                  <a:srgbClr val="F8F8F8"/>
                </a:solidFill>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Conclusion</a:t>
            </a:r>
            <a:endParaRPr lang="en-US" sz="4000" b="1" spc="150" dirty="0">
              <a:ln w="11430"/>
              <a:solidFill>
                <a:srgbClr val="F8F8F8"/>
              </a:solidFill>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 Placeholder 2"/>
          <p:cNvSpPr>
            <a:spLocks noGrp="1"/>
          </p:cNvSpPr>
          <p:nvPr>
            <p:ph type="body" sz="half" idx="2"/>
          </p:nvPr>
        </p:nvSpPr>
        <p:spPr>
          <a:xfrm>
            <a:off x="381094" y="1704504"/>
            <a:ext cx="6179566" cy="3434434"/>
          </a:xfr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a:noAutofit/>
          </a:bodyPr>
          <a:lstStyle/>
          <a:p>
            <a:pPr algn="just"/>
            <a:r>
              <a:rPr lang="en-US" sz="2600" dirty="0" smtClean="0">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The American Cancer Society has help hundreds of thousands of people through its duration. It has helped small communities and big cities and no one is ever turned away. The American Cancer Society cares, and that is why we should choose this charity for this years </a:t>
            </a:r>
            <a:r>
              <a:rPr lang="en-US" sz="2600" dirty="0" err="1" smtClean="0">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NPBay</a:t>
            </a:r>
            <a:r>
              <a:rPr lang="en-US" sz="2600" dirty="0" smtClean="0">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 donation recipient. </a:t>
            </a:r>
            <a:endParaRPr lang="en-US" sz="2600" dirty="0">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pic>
        <p:nvPicPr>
          <p:cNvPr id="6" name="Picture Placeholder 5" descr="Screen Shot 2013-11-11 at 9.06.01 AM.pn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b="5618"/>
          <a:stretch/>
        </p:blipFill>
        <p:spPr>
          <a:effectLst>
            <a:glow rad="101600">
              <a:schemeClr val="accent3">
                <a:satMod val="175000"/>
                <a:alpha val="40000"/>
              </a:schemeClr>
            </a:glow>
            <a:outerShdw blurRad="50800" dist="38100" dir="2700000" algn="tl" rotWithShape="0">
              <a:prstClr val="black">
                <a:alpha val="40000"/>
              </a:prstClr>
            </a:outerShdw>
          </a:effectLst>
        </p:spPr>
      </p:pic>
      <p:pic>
        <p:nvPicPr>
          <p:cNvPr id="7" name="Picture Placeholder 6" descr="Screen Shot 2013-11-11 at 9.06.50 AM.png"/>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1" b="-3094"/>
          <a:stretch/>
        </p:blipFill>
        <p:spPr>
          <a:effectLst>
            <a:glow rad="101600">
              <a:schemeClr val="accent6">
                <a:satMod val="175000"/>
                <a:alpha val="40000"/>
              </a:schemeClr>
            </a:glow>
            <a:outerShdw blurRad="50800" dist="38100" dir="2700000" algn="tl" rotWithShape="0">
              <a:prstClr val="black">
                <a:alpha val="40000"/>
              </a:prstClr>
            </a:outerShdw>
          </a:effectLst>
        </p:spPr>
      </p:pic>
      <p:sp>
        <p:nvSpPr>
          <p:cNvPr id="4" name="Action Button: Home 3">
            <a:hlinkClick r:id="" action="ppaction://hlinkshowjump?jump=firstslide" highlightClick="1"/>
          </p:cNvPr>
          <p:cNvSpPr/>
          <p:nvPr/>
        </p:nvSpPr>
        <p:spPr>
          <a:xfrm>
            <a:off x="7138561" y="525573"/>
            <a:ext cx="1386837" cy="1489124"/>
          </a:xfrm>
          <a:prstGeom prst="actionButtonHom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3432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509" y="715183"/>
            <a:ext cx="3637889" cy="1552529"/>
          </a:xfrm>
          <a:noFill/>
          <a:effectLst>
            <a:outerShdw blurRad="50800" dist="38100" dir="5400000" algn="t" rotWithShape="0">
              <a:prstClr val="black">
                <a:alpha val="40000"/>
              </a:prstClr>
            </a:outerShdw>
          </a:effectLst>
          <a:scene3d>
            <a:camera prst="orthographicFront"/>
            <a:lightRig rig="soft" dir="t">
              <a:rot lat="0" lon="0" rev="10800000"/>
            </a:lightRig>
          </a:scene3d>
          <a:sp3d>
            <a:bevelT w="165100" prst="coolSlant"/>
          </a:sp3d>
        </p:spPr>
        <p:txBody>
          <a:bodyPr>
            <a:normAutofit fontScale="90000"/>
            <a:sp3d>
              <a:bevelT w="27940" h="12700"/>
              <a:contourClr>
                <a:srgbClr val="DDDDDD"/>
              </a:contourClr>
            </a:sp3d>
          </a:bodyPr>
          <a:lstStyle/>
          <a:p>
            <a:r>
              <a:rPr lang="en-US" sz="3800" b="1" spc="150" dirty="0" smtClean="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History of the American Cancer Society</a:t>
            </a:r>
            <a:endParaRPr lang="en-US" sz="3800" b="1" spc="150" dirty="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 Placeholder 2"/>
          <p:cNvSpPr>
            <a:spLocks noGrp="1"/>
          </p:cNvSpPr>
          <p:nvPr>
            <p:ph type="body" sz="half" idx="2"/>
          </p:nvPr>
        </p:nvSpPr>
        <p:spPr>
          <a:xfrm>
            <a:off x="381094" y="2786743"/>
            <a:ext cx="4015304" cy="2392363"/>
          </a:xfrm>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a:normAutofit/>
            <a:sp3d>
              <a:bevelT w="27940" h="12700"/>
              <a:contourClr>
                <a:srgbClr val="DDDDDD"/>
              </a:contourClr>
            </a:sp3d>
          </a:bodyPr>
          <a:lstStyle/>
          <a:p>
            <a:pPr algn="just"/>
            <a:r>
              <a:rPr lang="en-US" sz="2400" b="1" spc="150" dirty="0" smtClean="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The American Cancer Society was founded in 1913 </a:t>
            </a:r>
            <a:r>
              <a:rPr lang="en-US" sz="2400" b="1" spc="150" dirty="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b</a:t>
            </a:r>
            <a:r>
              <a:rPr lang="en-US" sz="2400" b="1" spc="150" dirty="0" smtClean="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y </a:t>
            </a:r>
            <a:r>
              <a:rPr lang="en-US" sz="2400" b="1" spc="150" dirty="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15 prominent </a:t>
            </a:r>
            <a:r>
              <a:rPr lang="en-US" sz="2400" b="1" spc="150" dirty="0" smtClean="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healthcare physicians </a:t>
            </a:r>
            <a:r>
              <a:rPr lang="en-US" sz="2400" b="1" spc="150" dirty="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and business leaders in New York </a:t>
            </a:r>
            <a:r>
              <a:rPr lang="en-US" sz="2400" b="1" spc="150" dirty="0" smtClean="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City.</a:t>
            </a:r>
            <a:endParaRPr lang="en-US" sz="2400" b="1" spc="150" dirty="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pic>
        <p:nvPicPr>
          <p:cNvPr id="8" name="Picture Placeholder 7" descr="Screen Shot 2013-11-06 at 7.29.46 AM.pn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5917" t="-13720" r="5240" b="-12328"/>
          <a:stretch/>
        </p:blipFill>
        <p:spPr>
          <a:xfrm>
            <a:off x="4624388" y="228600"/>
            <a:ext cx="2057400" cy="2039112"/>
          </a:xfrm>
          <a:solidFill>
            <a:schemeClr val="accent5"/>
          </a:solidFill>
          <a:effectLst>
            <a:glow rad="1397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pic>
      <p:pic>
        <p:nvPicPr>
          <p:cNvPr id="10" name="Picture Placeholder 9" descr="Screen Shot 2013-11-06 at 7.33.59 AM.pn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4551" r="4551"/>
          <a:stretch>
            <a:fillRect/>
          </a:stretch>
        </p:blipFill>
        <p:spPr>
          <a:effectLst>
            <a:glow rad="139700">
              <a:schemeClr val="accent3">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pic>
      <p:pic>
        <p:nvPicPr>
          <p:cNvPr id="11" name="Picture Placeholder 10" descr="Screen Shot 2013-11-06 at 7.37.37 AM.png"/>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a:stretch/>
        </p:blipFill>
        <p:spPr>
          <a:effectLst>
            <a:glow rad="139700">
              <a:schemeClr val="accent1">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pic>
      <p:sp>
        <p:nvSpPr>
          <p:cNvPr id="12" name="Action Button: Forward or Next 11">
            <a:hlinkClick r:id="" action="ppaction://hlinkshowjump?jump=nextslide" highlightClick="1"/>
          </p:cNvPr>
          <p:cNvSpPr/>
          <p:nvPr/>
        </p:nvSpPr>
        <p:spPr>
          <a:xfrm>
            <a:off x="7057571" y="544286"/>
            <a:ext cx="1524000" cy="1415143"/>
          </a:xfrm>
          <a:prstGeom prst="actionButtonForwardNex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168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755" y="739321"/>
            <a:ext cx="4016633" cy="1162050"/>
          </a:xfrm>
          <a:scene3d>
            <a:camera prst="orthographicFront"/>
            <a:lightRig rig="soft" dir="t">
              <a:rot lat="0" lon="0" rev="10800000"/>
            </a:lightRig>
          </a:scene3d>
          <a:sp3d>
            <a:bevelT w="165100" prst="coolSlant"/>
          </a:sp3d>
        </p:spPr>
        <p:txBody>
          <a:bodyPr>
            <a:noAutofit/>
            <a:sp3d>
              <a:bevelT w="27940" h="12700"/>
              <a:contourClr>
                <a:srgbClr val="DDDDDD"/>
              </a:contourClr>
            </a:sp3d>
          </a:bodyPr>
          <a:lstStyle/>
          <a:p>
            <a:r>
              <a:rPr lang="en-US" sz="4000" b="1" spc="150" dirty="0" smtClean="0">
                <a:ln w="11430"/>
                <a:solidFill>
                  <a:srgbClr val="F8F8F8"/>
                </a:solidFill>
                <a:effectLst>
                  <a:glow rad="63500">
                    <a:schemeClr val="accent3">
                      <a:satMod val="175000"/>
                      <a:alpha val="40000"/>
                    </a:schemeClr>
                  </a:glow>
                  <a:outerShdw blurRad="50800" dist="38100" algn="l" rotWithShape="0">
                    <a:prstClr val="black">
                      <a:alpha val="40000"/>
                    </a:prstClr>
                  </a:outerShdw>
                  <a:reflection blurRad="6350" stA="55000" endA="300" endPos="45500" dir="5400000" sy="-100000" algn="bl" rotWithShape="0"/>
                </a:effectLst>
              </a:rPr>
              <a:t>Where It’s Located</a:t>
            </a:r>
            <a:endParaRPr lang="en-US" sz="4000" b="1" spc="150" dirty="0">
              <a:ln w="11430"/>
              <a:solidFill>
                <a:srgbClr val="F8F8F8"/>
              </a:solidFill>
              <a:effectLst>
                <a:glow rad="63500">
                  <a:schemeClr val="accent3">
                    <a:satMod val="175000"/>
                    <a:alpha val="40000"/>
                  </a:schemeClr>
                </a:glow>
                <a:outerShdw blurRad="50800" dist="38100" algn="l" rotWithShape="0">
                  <a:prstClr val="black">
                    <a:alpha val="40000"/>
                  </a:prstClr>
                </a:outerShdw>
                <a:reflection blurRad="6350" stA="55000" endA="300" endPos="45500" dir="5400000" sy="-100000" algn="bl" rotWithShape="0"/>
              </a:effectLst>
            </a:endParaRPr>
          </a:p>
        </p:txBody>
      </p:sp>
      <p:sp>
        <p:nvSpPr>
          <p:cNvPr id="3" name="Text Placeholder 2"/>
          <p:cNvSpPr>
            <a:spLocks noGrp="1"/>
          </p:cNvSpPr>
          <p:nvPr>
            <p:ph type="body" sz="half" idx="2"/>
          </p:nvPr>
        </p:nvSpPr>
        <p:spPr>
          <a:xfrm>
            <a:off x="399236" y="2537618"/>
            <a:ext cx="4015304" cy="2392363"/>
          </a:xfrm>
        </p:spPr>
        <p:style>
          <a:lnRef idx="1">
            <a:schemeClr val="accent4"/>
          </a:lnRef>
          <a:fillRef idx="3">
            <a:schemeClr val="accent4"/>
          </a:fillRef>
          <a:effectRef idx="2">
            <a:schemeClr val="accent4"/>
          </a:effectRef>
          <a:fontRef idx="minor">
            <a:schemeClr val="lt1"/>
          </a:fontRef>
        </p:style>
        <p:txBody>
          <a:bodyPr>
            <a:normAutofit/>
            <a:sp3d>
              <a:bevelT w="27940" h="12700"/>
              <a:contourClr>
                <a:srgbClr val="DDDDDD"/>
              </a:contourClr>
            </a:sp3d>
          </a:bodyPr>
          <a:lstStyle/>
          <a:p>
            <a:pPr algn="just"/>
            <a:r>
              <a:rPr lang="en-US" sz="2200" b="1" spc="150" dirty="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The American Cancer Society </a:t>
            </a:r>
            <a:r>
              <a:rPr lang="en-US" sz="2200" b="1" spc="150" dirty="0" smtClean="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is based out of </a:t>
            </a:r>
            <a:r>
              <a:rPr lang="en-US" sz="2200" b="1" spc="150" dirty="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Atlanta, Georgia, and has more than 900 local offices </a:t>
            </a:r>
            <a:r>
              <a:rPr lang="en-US" sz="2200" b="1" spc="150" dirty="0" smtClean="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across the United States.</a:t>
            </a:r>
            <a:endParaRPr lang="en-US" sz="2200" b="1" spc="150" dirty="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pic>
        <p:nvPicPr>
          <p:cNvPr id="7" name="Picture Placeholder 6" descr="Screen Shot 2013-11-06 at 7.36.20 AM.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85" r="2285"/>
          <a:stretch>
            <a:fillRect/>
          </a:stretch>
        </p:blipFill>
        <p:spPr>
          <a:effectLst>
            <a:glow rad="101600">
              <a:schemeClr val="accent2">
                <a:satMod val="175000"/>
                <a:alpha val="40000"/>
              </a:schemeClr>
            </a:glow>
            <a:outerShdw blurRad="50800" dist="38100" dir="2700000" algn="tl" rotWithShape="0">
              <a:prstClr val="black">
                <a:alpha val="40000"/>
              </a:prstClr>
            </a:outerShdw>
          </a:effectLst>
          <a:scene3d>
            <a:camera prst="orthographicFront"/>
            <a:lightRig rig="threePt" dir="t"/>
          </a:scene3d>
          <a:sp3d>
            <a:bevelT w="165100" prst="coolSlant"/>
          </a:sp3d>
        </p:spPr>
      </p:pic>
      <p:pic>
        <p:nvPicPr>
          <p:cNvPr id="8" name="Picture Placeholder 7" descr="Screen Shot 2013-11-06 at 7.57.17 AM.pn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160" r="1160"/>
          <a:stretch>
            <a:fillRect/>
          </a:stretch>
        </p:blipFill>
        <p:spPr>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threePt" dir="t"/>
          </a:scene3d>
          <a:sp3d>
            <a:bevelT w="165100" prst="coolSlant"/>
          </a:sp3d>
        </p:spPr>
      </p:pic>
      <p:pic>
        <p:nvPicPr>
          <p:cNvPr id="9" name="Picture Placeholder 8" descr="Screen Shot 2013-11-06 at 8.01.34 AM.png"/>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a:stretch/>
        </p:blipFill>
        <p:spPr>
          <a:effectLst>
            <a:glow rad="1016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w="165100" prst="coolSlant"/>
          </a:sp3d>
        </p:spPr>
      </p:pic>
      <p:sp>
        <p:nvSpPr>
          <p:cNvPr id="11" name="Action Button: Forward or Next 10">
            <a:hlinkClick r:id="" action="ppaction://hlinkshowjump?jump=nextslide" highlightClick="1"/>
          </p:cNvPr>
          <p:cNvSpPr/>
          <p:nvPr/>
        </p:nvSpPr>
        <p:spPr>
          <a:xfrm>
            <a:off x="7003143" y="453570"/>
            <a:ext cx="1596571" cy="1578429"/>
          </a:xfrm>
          <a:prstGeom prst="actionButtonForwardNex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7389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94" y="687530"/>
            <a:ext cx="4243294" cy="1162050"/>
          </a:xfrm>
          <a:scene3d>
            <a:camera prst="orthographicFront"/>
            <a:lightRig rig="soft" dir="t">
              <a:rot lat="0" lon="0" rev="10800000"/>
            </a:lightRig>
          </a:scene3d>
          <a:sp3d>
            <a:bevelT/>
          </a:sp3d>
        </p:spPr>
        <p:txBody>
          <a:bodyPr>
            <a:noAutofit/>
            <a:sp3d>
              <a:bevelT w="27940" h="12700"/>
              <a:contourClr>
                <a:srgbClr val="DDDDDD"/>
              </a:contourClr>
            </a:sp3d>
          </a:bodyPr>
          <a:lstStyle/>
          <a:p>
            <a:r>
              <a:rPr lang="en-US" sz="3600" b="1" spc="150" dirty="0" smtClean="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Significant </a:t>
            </a:r>
            <a:r>
              <a:rPr lang="en-US" sz="3200" b="1" spc="150" dirty="0" smtClean="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Accomplishments</a:t>
            </a:r>
            <a:endParaRPr lang="en-US" sz="3200" b="1" spc="150" dirty="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 Placeholder 2"/>
          <p:cNvSpPr>
            <a:spLocks noGrp="1"/>
          </p:cNvSpPr>
          <p:nvPr>
            <p:ph type="body" sz="half" idx="2"/>
          </p:nvPr>
        </p:nvSpPr>
        <p:spPr>
          <a:xfrm>
            <a:off x="381094" y="2537618"/>
            <a:ext cx="4015304" cy="2392363"/>
          </a:xfrm>
        </p:spPr>
        <p:style>
          <a:lnRef idx="1">
            <a:schemeClr val="accent6"/>
          </a:lnRef>
          <a:fillRef idx="3">
            <a:schemeClr val="accent6"/>
          </a:fillRef>
          <a:effectRef idx="2">
            <a:schemeClr val="accent6"/>
          </a:effectRef>
          <a:fontRef idx="minor">
            <a:schemeClr val="lt1"/>
          </a:fontRef>
        </p:style>
        <p:txBody>
          <a:bodyPr>
            <a:normAutofit fontScale="92500" lnSpcReduction="20000"/>
          </a:bodyPr>
          <a:lstStyle/>
          <a:p>
            <a:pPr algn="just"/>
            <a:r>
              <a:rPr lang="en-US" sz="2800" dirty="0" smtClean="0">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About $</a:t>
            </a:r>
            <a:r>
              <a:rPr lang="en-US" sz="2800" dirty="0">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148.5 million was </a:t>
            </a:r>
            <a:r>
              <a:rPr lang="en-US" sz="2800" dirty="0" smtClean="0">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put in to research</a:t>
            </a:r>
            <a:r>
              <a:rPr lang="en-US" sz="2800" dirty="0">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 This </a:t>
            </a:r>
            <a:r>
              <a:rPr lang="en-US" sz="2800" dirty="0" smtClean="0">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help finance </a:t>
            </a:r>
            <a:r>
              <a:rPr lang="en-US" sz="2800" dirty="0">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240 new research grants and 60 health professional training </a:t>
            </a:r>
            <a:r>
              <a:rPr lang="en-US" sz="2800" dirty="0" smtClean="0">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grants all across the Nation.</a:t>
            </a:r>
            <a:r>
              <a:rPr lang="en-US" dirty="0" smtClean="0">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  </a:t>
            </a:r>
            <a:endParaRPr lang="en-US" dirty="0">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pic>
        <p:nvPicPr>
          <p:cNvPr id="8" name="Picture Placeholder 7" descr="Screen Shot 2013-11-06 at 7.59.59 AM.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09" b="709"/>
          <a:stretch>
            <a:fillRect/>
          </a:stretch>
        </p:blipFill>
        <p:spPr>
          <a:effectLst>
            <a:glow rad="101600">
              <a:schemeClr val="accent1">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pic>
      <p:pic>
        <p:nvPicPr>
          <p:cNvPr id="9" name="Picture Placeholder 8" descr="Screen Shot 2013-11-06 at 7.57.39 AM.pn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3310" r="13310"/>
          <a:stretch>
            <a:fillRect/>
          </a:stretch>
        </p:blipFill>
        <p:spPr>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pic>
      <p:pic>
        <p:nvPicPr>
          <p:cNvPr id="12" name="Picture Placeholder 11" descr="Screen Shot 2013-11-06 at 8.19.19 AM.png"/>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a:stretch/>
        </p:blipFill>
        <p:spPr>
          <a:effectLst>
            <a:glow rad="101600">
              <a:schemeClr val="accent2">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pic>
      <p:sp>
        <p:nvSpPr>
          <p:cNvPr id="13" name="Action Button: Home 12">
            <a:hlinkClick r:id="" action="ppaction://hlinkshowjump?jump=firstslide" highlightClick="1"/>
          </p:cNvPr>
          <p:cNvSpPr/>
          <p:nvPr/>
        </p:nvSpPr>
        <p:spPr>
          <a:xfrm>
            <a:off x="7003143" y="453571"/>
            <a:ext cx="1614714" cy="1578429"/>
          </a:xfrm>
          <a:prstGeom prst="actionButtonHom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27978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755" y="544282"/>
            <a:ext cx="4016633" cy="1162050"/>
          </a:xfrm>
          <a:scene3d>
            <a:camera prst="orthographicFront"/>
            <a:lightRig rig="soft" dir="t">
              <a:rot lat="0" lon="0" rev="10800000"/>
            </a:lightRig>
          </a:scene3d>
          <a:sp3d>
            <a:bevelT/>
          </a:sp3d>
        </p:spPr>
        <p:txBody>
          <a:bodyPr>
            <a:noAutofit/>
            <a:sp3d>
              <a:bevelT w="27940" h="12700"/>
              <a:contourClr>
                <a:srgbClr val="DDDDDD"/>
              </a:contourClr>
            </a:sp3d>
          </a:bodyPr>
          <a:lstStyle/>
          <a:p>
            <a:r>
              <a:rPr lang="en-US" sz="3600" b="1" spc="150" dirty="0" smtClean="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Mission Statement</a:t>
            </a:r>
            <a:endParaRPr lang="en-US" sz="3600" b="1" spc="150" dirty="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 Placeholder 2"/>
          <p:cNvSpPr>
            <a:spLocks noGrp="1"/>
          </p:cNvSpPr>
          <p:nvPr>
            <p:ph type="body" sz="half" idx="2"/>
          </p:nvPr>
        </p:nvSpPr>
        <p:spPr>
          <a:xfrm>
            <a:off x="381000" y="1846942"/>
            <a:ext cx="4100286" cy="4593772"/>
          </a:xfrm>
          <a:scene3d>
            <a:camera prst="orthographicFront"/>
            <a:lightRig rig="soft" dir="t">
              <a:rot lat="0" lon="0" rev="10800000"/>
            </a:lightRig>
          </a:scene3d>
          <a:sp3d>
            <a:bevelT/>
          </a:sp3d>
        </p:spPr>
        <p:style>
          <a:lnRef idx="1">
            <a:schemeClr val="accent3"/>
          </a:lnRef>
          <a:fillRef idx="2">
            <a:schemeClr val="accent3"/>
          </a:fillRef>
          <a:effectRef idx="1">
            <a:schemeClr val="accent3"/>
          </a:effectRef>
          <a:fontRef idx="minor">
            <a:schemeClr val="dk1"/>
          </a:fontRef>
        </p:style>
        <p:txBody>
          <a:bodyPr>
            <a:normAutofit fontScale="92500"/>
            <a:sp3d>
              <a:bevelT w="27940" h="12700"/>
              <a:contourClr>
                <a:srgbClr val="DDDDDD"/>
              </a:contourClr>
            </a:sp3d>
          </a:bodyPr>
          <a:lstStyle/>
          <a:p>
            <a:pPr algn="ctr"/>
            <a:r>
              <a:rPr lang="en-US" sz="2200" b="1" spc="150" dirty="0" smtClean="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“For </a:t>
            </a:r>
            <a:r>
              <a:rPr lang="en-US" sz="2200" b="1" spc="150" dirty="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100 years, the American Cancer Society (ACS) has worked relentlessly to save lives and create a world with less cancer and more birthdays. Together with millions of our supporters worldwide, we’re helping people stay well, helping people get well, finding cures, and fighting back against cancer</a:t>
            </a:r>
            <a:r>
              <a:rPr lang="en-US" sz="2200" b="1" spc="150" dirty="0" smtClean="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a:t>
            </a:r>
            <a:endParaRPr lang="en-US" sz="2200" b="1" spc="150" dirty="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a:p>
            <a:pPr algn="ctr"/>
            <a:r>
              <a:rPr lang="en-US" b="1" spc="150" dirty="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	</a:t>
            </a:r>
            <a:r>
              <a:rPr lang="en-US" b="1" spc="150" dirty="0" smtClean="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-American Cancer Society Representative </a:t>
            </a:r>
            <a:endParaRPr lang="en-US" b="1" spc="150" dirty="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pic>
        <p:nvPicPr>
          <p:cNvPr id="7" name="Picture Placeholder 6" descr="Screen Shot 2013-11-06 at 8.30.33 AM.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69" r="2269"/>
          <a:stretch>
            <a:fillRect/>
          </a:stretch>
        </p:blipFill>
        <p:spPr>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pic>
      <p:pic>
        <p:nvPicPr>
          <p:cNvPr id="8" name="Picture Placeholder 7" descr="Screen Shot 2013-11-06 at 8.35.25 AM.png"/>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a:stretch/>
        </p:blipFill>
        <p:spPr>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pic>
      <p:pic>
        <p:nvPicPr>
          <p:cNvPr id="9" name="Picture Placeholder 8" descr="Screen Shot 2013-11-06 at 8.39.07 AM.png"/>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8719" r="8719"/>
          <a:stretch>
            <a:fillRect/>
          </a:stretch>
        </p:blipFill>
        <p:spPr>
          <a:effectLst>
            <a:glow rad="101600">
              <a:schemeClr val="accent1">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pic>
      <p:sp>
        <p:nvSpPr>
          <p:cNvPr id="4" name="Action Button: Forward or Next 3">
            <a:hlinkClick r:id="" action="ppaction://hlinkshowjump?jump=nextslide" highlightClick="1"/>
          </p:cNvPr>
          <p:cNvSpPr/>
          <p:nvPr/>
        </p:nvSpPr>
        <p:spPr>
          <a:xfrm>
            <a:off x="7038256" y="544282"/>
            <a:ext cx="1534657" cy="1466810"/>
          </a:xfrm>
          <a:prstGeom prst="actionButtonForwardNex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7755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755" y="549236"/>
            <a:ext cx="4016633" cy="1210622"/>
          </a:xfrm>
          <a:scene3d>
            <a:camera prst="orthographicFront"/>
            <a:lightRig rig="soft" dir="t">
              <a:rot lat="0" lon="0" rev="10800000"/>
            </a:lightRig>
          </a:scene3d>
          <a:sp3d>
            <a:bevelT/>
          </a:sp3d>
        </p:spPr>
        <p:txBody>
          <a:bodyPr>
            <a:normAutofit fontScale="90000"/>
            <a:sp3d>
              <a:bevelT w="27940" h="12700"/>
              <a:contourClr>
                <a:srgbClr val="DDDDDD"/>
              </a:contourClr>
            </a:sp3d>
          </a:bodyPr>
          <a:lstStyle/>
          <a:p>
            <a:r>
              <a:rPr lang="en-US" sz="4000" b="1" spc="150" dirty="0" smtClean="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The Goal of the Organization</a:t>
            </a:r>
            <a:endParaRPr lang="en-US" sz="4000" b="1" spc="150" dirty="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 Placeholder 2"/>
          <p:cNvSpPr>
            <a:spLocks noGrp="1"/>
          </p:cNvSpPr>
          <p:nvPr>
            <p:ph type="body" sz="half" idx="2"/>
          </p:nvPr>
        </p:nvSpPr>
        <p:spPr>
          <a:xfrm>
            <a:off x="381094" y="2381663"/>
            <a:ext cx="4015304" cy="2721573"/>
          </a:xfrm>
        </p:spPr>
        <p:style>
          <a:lnRef idx="1">
            <a:schemeClr val="accent5"/>
          </a:lnRef>
          <a:fillRef idx="2">
            <a:schemeClr val="accent5"/>
          </a:fillRef>
          <a:effectRef idx="1">
            <a:schemeClr val="accent5"/>
          </a:effectRef>
          <a:fontRef idx="minor">
            <a:schemeClr val="dk1"/>
          </a:fontRef>
        </p:style>
        <p:txBody>
          <a:bodyPr>
            <a:noAutofit/>
            <a:scene3d>
              <a:camera prst="orthographicFront"/>
              <a:lightRig rig="soft" dir="t">
                <a:rot lat="0" lon="0" rev="10800000"/>
              </a:lightRig>
            </a:scene3d>
            <a:sp3d>
              <a:bevelT w="27940" h="12700"/>
              <a:contourClr>
                <a:srgbClr val="DDDDDD"/>
              </a:contourClr>
            </a:sp3d>
          </a:bodyPr>
          <a:lstStyle/>
          <a:p>
            <a:r>
              <a:rPr lang="en-US" sz="3200" b="1" spc="150" dirty="0" smtClean="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The goal of the American Cancer Society is to have more birthdays and less cancer.</a:t>
            </a:r>
            <a:endParaRPr lang="en-US" sz="3200" b="1" spc="150" dirty="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pic>
        <p:nvPicPr>
          <p:cNvPr id="8" name="Picture Placeholder 7" descr="Screen Shot 2013-11-06 at 8.54.15 AM.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63" b="463"/>
          <a:stretch>
            <a:fillRect/>
          </a:stretch>
        </p:blipFill>
        <p:spPr>
          <a:effectLst>
            <a:glow rad="101600">
              <a:schemeClr val="accent1">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pic>
      <p:pic>
        <p:nvPicPr>
          <p:cNvPr id="9" name="Picture Placeholder 8" descr="Screen Shot 2013-11-06 at 8.55.29 AM.pn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7622" r="7622"/>
          <a:stretch>
            <a:fillRect/>
          </a:stretch>
        </p:blipFill>
        <p:spPr>
          <a:effectLst>
            <a:glow rad="101600">
              <a:schemeClr val="accent2">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pic>
      <p:pic>
        <p:nvPicPr>
          <p:cNvPr id="7" name="Picture Placeholder 6"/>
          <p:cNvPicPr>
            <a:picLocks noGrp="1" noChangeAspect="1"/>
          </p:cNvPicPr>
          <p:nvPr>
            <p:ph type="pic" sz="quarter" idx="15"/>
          </p:nvPr>
        </p:nvPicPr>
        <p:blipFill rotWithShape="1">
          <a:blip r:embed="rId4"/>
          <a:srcRect l="5197" t="7938" r="6700" b="5931"/>
          <a:stretch/>
        </p:blipFill>
        <p:spPr>
          <a:xfrm>
            <a:off x="6803136" y="2381662"/>
            <a:ext cx="2057400" cy="4187952"/>
          </a:xfrm>
          <a:effectLst>
            <a:glow rad="101600">
              <a:schemeClr val="accent5">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pic>
      <p:sp>
        <p:nvSpPr>
          <p:cNvPr id="4" name="Action Button: Forward or Next 3">
            <a:hlinkClick r:id="" action="ppaction://hlinkshowjump?jump=nextslide" highlightClick="1"/>
          </p:cNvPr>
          <p:cNvSpPr/>
          <p:nvPr/>
        </p:nvSpPr>
        <p:spPr>
          <a:xfrm>
            <a:off x="7020616" y="425747"/>
            <a:ext cx="1605217" cy="1638268"/>
          </a:xfrm>
          <a:prstGeom prst="actionButtonForwardNex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28545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233" y="652721"/>
            <a:ext cx="3665165" cy="1252523"/>
          </a:xfrm>
          <a:scene3d>
            <a:camera prst="orthographicFront"/>
            <a:lightRig rig="soft" dir="t">
              <a:rot lat="0" lon="0" rev="10800000"/>
            </a:lightRig>
          </a:scene3d>
          <a:sp3d>
            <a:bevelT/>
          </a:sp3d>
        </p:spPr>
        <p:txBody>
          <a:bodyPr>
            <a:noAutofit/>
            <a:sp3d>
              <a:bevelT w="27940" h="12700"/>
              <a:contourClr>
                <a:srgbClr val="DDDDDD"/>
              </a:contourClr>
            </a:sp3d>
          </a:bodyPr>
          <a:lstStyle/>
          <a:p>
            <a:r>
              <a:rPr lang="en-US" sz="4000" b="1" spc="150" dirty="0" smtClean="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Money and Spending</a:t>
            </a:r>
            <a:endParaRPr lang="en-US" sz="4000" b="1" spc="150" dirty="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 Placeholder 2"/>
          <p:cNvSpPr>
            <a:spLocks noGrp="1"/>
          </p:cNvSpPr>
          <p:nvPr>
            <p:ph type="body" sz="half" idx="2"/>
          </p:nvPr>
        </p:nvSpPr>
        <p:spPr>
          <a:xfrm>
            <a:off x="381094" y="2267712"/>
            <a:ext cx="4015304" cy="2392363"/>
          </a:xfrm>
        </p:spPr>
        <p:style>
          <a:lnRef idx="0">
            <a:schemeClr val="dk1"/>
          </a:lnRef>
          <a:fillRef idx="3">
            <a:schemeClr val="dk1"/>
          </a:fillRef>
          <a:effectRef idx="3">
            <a:schemeClr val="dk1"/>
          </a:effectRef>
          <a:fontRef idx="minor">
            <a:schemeClr val="lt1"/>
          </a:fontRef>
        </p:style>
        <p:txBody>
          <a:bodyPr>
            <a:normAutofit lnSpcReduction="10000"/>
            <a:sp3d>
              <a:bevelT w="27940" h="12700"/>
              <a:contourClr>
                <a:srgbClr val="DDDDDD"/>
              </a:contourClr>
            </a:sp3d>
          </a:bodyPr>
          <a:lstStyle/>
          <a:p>
            <a:pPr algn="just"/>
            <a:r>
              <a:rPr lang="en-US" sz="2200" b="1" spc="150" dirty="0" smtClean="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Over the duration of the year 2011, the American Cancer Society raised and contributed $947 million to the cause of reducing the risk of cancer.</a:t>
            </a:r>
            <a:endParaRPr lang="en-US" sz="2200" b="1" spc="150" dirty="0">
              <a:ln w="11430"/>
              <a:solidFill>
                <a:srgbClr val="F8F8F8"/>
              </a:solidFill>
              <a:effectLst>
                <a:glow rad="635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pic>
        <p:nvPicPr>
          <p:cNvPr id="7" name="Picture Placeholder 6" descr="Screen Shot 2013-11-11 at 8.29.17 AM.pn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effectLst>
            <a:glow rad="63500">
              <a:schemeClr val="accent1">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pic>
      <p:pic>
        <p:nvPicPr>
          <p:cNvPr id="9" name="Picture Placeholder 8" descr="Screen Shot 2013-11-11 at 8.32.19 AM.pn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817" r="1817"/>
          <a:stretch>
            <a:fillRect/>
          </a:stretch>
        </p:blipFill>
        <p:spPr>
          <a:effectLst>
            <a:glow rad="1016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pic>
      <p:pic>
        <p:nvPicPr>
          <p:cNvPr id="8" name="Picture Placeholder 7" descr="Screen Shot 2013-11-11 at 8.31.15 AM.png"/>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l="10600" t="5423" r="10600" b="3798"/>
          <a:stretch/>
        </p:blipFill>
        <p:spPr>
          <a:xfrm>
            <a:off x="6803136" y="2381662"/>
            <a:ext cx="2057400" cy="4187951"/>
          </a:xfrm>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pic>
      <p:sp>
        <p:nvSpPr>
          <p:cNvPr id="4" name="Action Button: Home 3">
            <a:hlinkClick r:id="" action="ppaction://hlinkshowjump?jump=firstslide" highlightClick="1"/>
          </p:cNvPr>
          <p:cNvSpPr/>
          <p:nvPr/>
        </p:nvSpPr>
        <p:spPr>
          <a:xfrm>
            <a:off x="7080168" y="525573"/>
            <a:ext cx="1503623" cy="1532922"/>
          </a:xfrm>
          <a:prstGeom prst="actionButtonHom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2196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755" y="107421"/>
            <a:ext cx="4016633" cy="1162050"/>
          </a:xfrm>
          <a:scene3d>
            <a:camera prst="orthographicFront"/>
            <a:lightRig rig="soft" dir="t">
              <a:rot lat="0" lon="0" rev="10800000"/>
            </a:lightRig>
          </a:scene3d>
          <a:sp3d>
            <a:bevelT/>
          </a:sp3d>
        </p:spPr>
        <p:txBody>
          <a:bodyPr>
            <a:normAutofit/>
            <a:sp3d>
              <a:bevelT w="27940" h="12700"/>
              <a:contourClr>
                <a:srgbClr val="DDDDDD"/>
              </a:contourClr>
            </a:sp3d>
          </a:bodyPr>
          <a:lstStyle/>
          <a:p>
            <a:r>
              <a:rPr lang="en-US" sz="4000" b="1" spc="150" dirty="0" smtClean="0">
                <a:ln w="11430"/>
                <a:solidFill>
                  <a:srgbClr val="F8F8F8"/>
                </a:solidFill>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Testimonials</a:t>
            </a:r>
            <a:endParaRPr lang="en-US" sz="4000" b="1" spc="150" dirty="0">
              <a:ln w="11430"/>
              <a:solidFill>
                <a:srgbClr val="F8F8F8"/>
              </a:solidFill>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 Placeholder 2"/>
          <p:cNvSpPr>
            <a:spLocks noGrp="1"/>
          </p:cNvSpPr>
          <p:nvPr>
            <p:ph type="body" sz="half" idx="2"/>
          </p:nvPr>
        </p:nvSpPr>
        <p:spPr>
          <a:xfrm>
            <a:off x="381094" y="1950996"/>
            <a:ext cx="4015304" cy="3698915"/>
          </a:xfr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oAutofit/>
          </a:bodyPr>
          <a:lstStyle/>
          <a:p>
            <a:r>
              <a:rPr lang="en-US" sz="1800" dirty="0">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"They would tell my Mom I had only had 5 months to live, then they would say 2 months to live, but every time I surpassed it; I beat it." Aaron Knight </a:t>
            </a:r>
            <a:r>
              <a:rPr lang="en-US" sz="1800" dirty="0" smtClean="0">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is meek and humble as he speaks of his childhood battle with cancer. Aaron is now a 21</a:t>
            </a:r>
            <a:r>
              <a:rPr lang="en-US" sz="1800" dirty="0">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-year-</a:t>
            </a:r>
            <a:r>
              <a:rPr lang="en-US" sz="1800" dirty="0" smtClean="0">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old, and a </a:t>
            </a:r>
            <a:r>
              <a:rPr lang="en-US" sz="1800" dirty="0">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college </a:t>
            </a:r>
            <a:r>
              <a:rPr lang="en-US" sz="1800" dirty="0" smtClean="0">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junior. He </a:t>
            </a:r>
            <a:r>
              <a:rPr lang="en-US" sz="1800" dirty="0">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recalls playing with other kids, but instead of </a:t>
            </a:r>
            <a:r>
              <a:rPr lang="en-US" sz="1800" dirty="0" smtClean="0">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running around on the </a:t>
            </a:r>
            <a:r>
              <a:rPr lang="en-US" sz="1800" dirty="0">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playground, his </a:t>
            </a:r>
            <a:r>
              <a:rPr lang="en-US" sz="1800" dirty="0" smtClean="0">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playmates shares a spot in the </a:t>
            </a:r>
            <a:r>
              <a:rPr lang="en-US" sz="1800" dirty="0">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oncology ward</a:t>
            </a:r>
            <a:r>
              <a:rPr lang="en-US" sz="1800" dirty="0" smtClean="0">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a:t>
            </a:r>
            <a:endParaRPr lang="en-US" sz="1800" dirty="0">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pic>
        <p:nvPicPr>
          <p:cNvPr id="7" name="Picture Placeholder 6" descr="Screen Shot 2013-11-11 at 8.43.28 AM.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33" b="1733"/>
          <a:stretch>
            <a:fillRect/>
          </a:stretch>
        </p:blipFill>
        <p:spPr>
          <a:effectLst>
            <a:glow rad="101600">
              <a:schemeClr val="accent2">
                <a:satMod val="175000"/>
                <a:alpha val="40000"/>
              </a:schemeClr>
            </a:glow>
            <a:outerShdw blurRad="50800" dist="38100" dir="2700000" algn="tl" rotWithShape="0">
              <a:prstClr val="black">
                <a:alpha val="40000"/>
              </a:prstClr>
            </a:outerShdw>
          </a:effectLst>
        </p:spPr>
      </p:pic>
      <p:pic>
        <p:nvPicPr>
          <p:cNvPr id="8" name="Picture Placeholder 7" descr="Screen Shot 2013-11-11 at 8.44.11 AM.pn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678" r="3678"/>
          <a:stretch>
            <a:fillRect/>
          </a:stretch>
        </p:blipFill>
        <p:spPr>
          <a:effectLst>
            <a:glow rad="101600">
              <a:schemeClr val="accent4">
                <a:satMod val="175000"/>
                <a:alpha val="40000"/>
              </a:schemeClr>
            </a:glow>
            <a:outerShdw blurRad="50800" dist="38100" dir="2700000" algn="tl" rotWithShape="0">
              <a:prstClr val="black">
                <a:alpha val="40000"/>
              </a:prstClr>
            </a:outerShdw>
          </a:effectLst>
        </p:spPr>
      </p:pic>
      <p:pic>
        <p:nvPicPr>
          <p:cNvPr id="9" name="Picture Placeholder 8" descr="Screen Shot 2013-11-11 at 8.46.13 AM.png"/>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t="21260" b="-1317"/>
          <a:stretch/>
        </p:blipFill>
        <p:spPr>
          <a:xfrm>
            <a:off x="6803136" y="2381663"/>
            <a:ext cx="2057400" cy="4187952"/>
          </a:xfrm>
          <a:effectLst>
            <a:glow rad="101600">
              <a:schemeClr val="accent6">
                <a:satMod val="175000"/>
                <a:alpha val="40000"/>
              </a:schemeClr>
            </a:glow>
            <a:outerShdw blurRad="50800" dist="38100" dir="2700000" algn="tl" rotWithShape="0">
              <a:prstClr val="black">
                <a:alpha val="40000"/>
              </a:prstClr>
            </a:outerShdw>
          </a:effectLst>
        </p:spPr>
      </p:pic>
      <p:sp>
        <p:nvSpPr>
          <p:cNvPr id="4" name="Action Button: Forward or Next 3">
            <a:hlinkClick r:id="" action="ppaction://hlinkshowjump?jump=nextslide" highlightClick="1"/>
          </p:cNvPr>
          <p:cNvSpPr/>
          <p:nvPr/>
        </p:nvSpPr>
        <p:spPr>
          <a:xfrm>
            <a:off x="7080168" y="525573"/>
            <a:ext cx="1474426" cy="1425423"/>
          </a:xfrm>
          <a:prstGeom prst="actionButtonForwardNex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6813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755" y="194413"/>
            <a:ext cx="4016633" cy="1162050"/>
          </a:xfrm>
          <a:scene3d>
            <a:camera prst="orthographicFront"/>
            <a:lightRig rig="threePt" dir="t"/>
          </a:scene3d>
          <a:sp3d>
            <a:bevelT/>
          </a:sp3d>
        </p:spPr>
        <p:txBody>
          <a:bodyPr>
            <a:normAutofit/>
            <a:scene3d>
              <a:camera prst="orthographicFront"/>
              <a:lightRig rig="soft" dir="t">
                <a:rot lat="0" lon="0" rev="10800000"/>
              </a:lightRig>
            </a:scene3d>
            <a:sp3d>
              <a:bevelT w="27940" h="12700"/>
              <a:contourClr>
                <a:srgbClr val="DDDDDD"/>
              </a:contourClr>
            </a:sp3d>
          </a:bodyPr>
          <a:lstStyle/>
          <a:p>
            <a:r>
              <a:rPr lang="en-US" sz="4000" b="1" spc="150" dirty="0" smtClean="0">
                <a:ln w="11430"/>
                <a:solidFill>
                  <a:srgbClr val="F8F8F8"/>
                </a:solidFill>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Aaron’s Story</a:t>
            </a:r>
            <a:endParaRPr lang="en-US" sz="4000" b="1" spc="150" dirty="0">
              <a:ln w="11430"/>
              <a:solidFill>
                <a:srgbClr val="F8F8F8"/>
              </a:solidFill>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 Placeholder 2"/>
          <p:cNvSpPr>
            <a:spLocks noGrp="1"/>
          </p:cNvSpPr>
          <p:nvPr>
            <p:ph type="body" sz="half" idx="2"/>
          </p:nvPr>
        </p:nvSpPr>
        <p:spPr>
          <a:xfrm>
            <a:off x="381094" y="2267712"/>
            <a:ext cx="4015304" cy="3265406"/>
          </a:xfrm>
        </p:spPr>
        <p:style>
          <a:lnRef idx="1">
            <a:schemeClr val="accent4"/>
          </a:lnRef>
          <a:fillRef idx="2">
            <a:schemeClr val="accent4"/>
          </a:fillRef>
          <a:effectRef idx="1">
            <a:schemeClr val="accent4"/>
          </a:effectRef>
          <a:fontRef idx="minor">
            <a:schemeClr val="dk1"/>
          </a:fontRef>
        </p:style>
        <p:txBody>
          <a:bodyPr>
            <a:normAutofit/>
          </a:bodyPr>
          <a:lstStyle/>
          <a:p>
            <a:r>
              <a:rPr lang="en-US" sz="2200" dirty="0" smtClean="0">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When Aaron was born, there seemed to be a variety of complications as he spent the first few months of his life in intensive care. By the time he was five months old, the doctor had informed his parents the he had leukemia. </a:t>
            </a:r>
            <a:endParaRPr lang="en-US" sz="2200" dirty="0">
              <a:effectLst>
                <a:glow rad="101600">
                  <a:schemeClr val="accent3">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pic>
        <p:nvPicPr>
          <p:cNvPr id="7" name="Picture Placeholder 6" descr="Screen Shot 2013-11-11 at 8.52.29 AM.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88" r="1088"/>
          <a:stretch>
            <a:fillRect/>
          </a:stretch>
        </p:blipFill>
        <p:spPr>
          <a:effectLst>
            <a:glow rad="101600">
              <a:schemeClr val="accent5">
                <a:satMod val="175000"/>
                <a:alpha val="40000"/>
              </a:schemeClr>
            </a:glow>
            <a:outerShdw blurRad="50800" dist="38100" dir="2700000" algn="tl" rotWithShape="0">
              <a:prstClr val="black">
                <a:alpha val="40000"/>
              </a:prstClr>
            </a:outerShdw>
          </a:effectLst>
        </p:spPr>
      </p:pic>
      <p:pic>
        <p:nvPicPr>
          <p:cNvPr id="8" name="Picture Placeholder 7" descr="Screen Shot 2013-11-11 at 8.51.53 AM.pn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478" r="2478"/>
          <a:stretch>
            <a:fillRect/>
          </a:stretch>
        </p:blipFill>
        <p:spPr>
          <a:effectLst>
            <a:glow rad="101600">
              <a:schemeClr val="accent4">
                <a:satMod val="175000"/>
                <a:alpha val="40000"/>
              </a:schemeClr>
            </a:glow>
            <a:outerShdw blurRad="50800" dist="38100" dir="2700000" algn="tl" rotWithShape="0">
              <a:prstClr val="black">
                <a:alpha val="40000"/>
              </a:prstClr>
            </a:outerShdw>
          </a:effectLst>
        </p:spPr>
      </p:pic>
      <p:pic>
        <p:nvPicPr>
          <p:cNvPr id="9" name="Picture Placeholder 8" descr="Screen Shot 2013-11-11 at 8.52.08 AM.png"/>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7571" r="7571"/>
          <a:stretch>
            <a:fillRect/>
          </a:stretch>
        </p:blipFill>
        <p:spPr>
          <a:effectLst>
            <a:glow rad="101600">
              <a:schemeClr val="accent2">
                <a:satMod val="175000"/>
                <a:alpha val="40000"/>
              </a:schemeClr>
            </a:glow>
            <a:outerShdw blurRad="50800" dist="38100" dir="2700000" algn="tl" rotWithShape="0">
              <a:prstClr val="black">
                <a:alpha val="40000"/>
              </a:prstClr>
            </a:outerShdw>
          </a:effectLst>
        </p:spPr>
      </p:pic>
      <p:sp>
        <p:nvSpPr>
          <p:cNvPr id="4" name="Action Button: Forward or Next 3">
            <a:hlinkClick r:id="" action="ppaction://hlinkshowjump?jump=nextslide" highlightClick="1"/>
          </p:cNvPr>
          <p:cNvSpPr/>
          <p:nvPr/>
        </p:nvSpPr>
        <p:spPr>
          <a:xfrm>
            <a:off x="7080168" y="540172"/>
            <a:ext cx="1445230" cy="1474525"/>
          </a:xfrm>
          <a:prstGeom prst="actionButtonForwardNex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1206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ERP">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MERP.thmx</Template>
  <TotalTime>4532</TotalTime>
  <Words>489</Words>
  <Application>Microsoft Macintosh PowerPoint</Application>
  <PresentationFormat>On-screen Show (4:3)</PresentationFormat>
  <Paragraphs>28</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MERP</vt:lpstr>
      <vt:lpstr>American Cancer Society</vt:lpstr>
      <vt:lpstr>History of the American Cancer Society</vt:lpstr>
      <vt:lpstr>Where It’s Located</vt:lpstr>
      <vt:lpstr>Significant Accomplishments</vt:lpstr>
      <vt:lpstr>Mission Statement</vt:lpstr>
      <vt:lpstr>The Goal of the Organization</vt:lpstr>
      <vt:lpstr>Money and Spending</vt:lpstr>
      <vt:lpstr>Testimonials</vt:lpstr>
      <vt:lpstr>Aaron’s Story</vt:lpstr>
      <vt:lpstr>Aaron’s Story</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Cancer Society</dc:title>
  <dc:creator>Allison Norman</dc:creator>
  <cp:lastModifiedBy>Allison Norman</cp:lastModifiedBy>
  <cp:revision>24</cp:revision>
  <dcterms:created xsi:type="dcterms:W3CDTF">2013-11-05T13:37:56Z</dcterms:created>
  <dcterms:modified xsi:type="dcterms:W3CDTF">2013-11-11T14:30:02Z</dcterms:modified>
</cp:coreProperties>
</file>