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communityinfrance.com/dos-donts-hosting-a-dinner-party-in-france/" TargetMode="External"/><Relationship Id="rId4" Type="http://schemas.openxmlformats.org/officeDocument/2006/relationships/hyperlink" Target="http://www.executiveplanet.com/index.php?title=France:_Conversation" TargetMode="External"/><Relationship Id="rId5" Type="http://schemas.openxmlformats.org/officeDocument/2006/relationships/hyperlink" Target="http://businessculture.org/western-europe/business-culture-in-france/business-etiquette-in-franc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bout-france.com/food-and-eating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It’s a Small World: France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smtClean="0"/>
              <a:t>Allison </a:t>
            </a:r>
            <a:r>
              <a:rPr lang="en-US" smtClean="0"/>
              <a:t>Norman</a:t>
            </a:r>
            <a:endParaRPr lang="en-US" dirty="0"/>
          </a:p>
        </p:txBody>
      </p:sp>
      <p:pic>
        <p:nvPicPr>
          <p:cNvPr id="4" name="Picture 3" descr="Screen Shot 2014-09-16 at 7.4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7" y="2017059"/>
            <a:ext cx="7784236" cy="42123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984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Entertaining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94558"/>
            <a:ext cx="4781689" cy="4536241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When hosting a dinner party, the meal usually starts around 8 p.m.</a:t>
            </a:r>
          </a:p>
          <a:p>
            <a:r>
              <a:rPr lang="en-US" sz="2600" dirty="0" smtClean="0"/>
              <a:t>Be prepared for the meal to last for around three hours</a:t>
            </a:r>
          </a:p>
          <a:p>
            <a:r>
              <a:rPr lang="en-US" sz="2600" dirty="0" smtClean="0"/>
              <a:t>If your guest brings flowers, put them in a vase and sit them on the dinner table, if they bring wine, drink it with dinner</a:t>
            </a:r>
          </a:p>
          <a:p>
            <a:endParaRPr lang="en-US" dirty="0" smtClean="0"/>
          </a:p>
        </p:txBody>
      </p:sp>
      <p:pic>
        <p:nvPicPr>
          <p:cNvPr id="4" name="Picture 3" descr="Screen Shot 2014-09-21 at 3.4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52" y="1983594"/>
            <a:ext cx="2145876" cy="30364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Shot 2014-09-21 at 3.4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47" y="3998297"/>
            <a:ext cx="2090703" cy="26325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58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Dining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1"/>
            <a:ext cx="8574087" cy="27271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Breakfast- </a:t>
            </a:r>
            <a:r>
              <a:rPr lang="en-US" dirty="0" smtClean="0"/>
              <a:t>most restaurants are not open for breakfast other than fast food and coffee shops</a:t>
            </a:r>
          </a:p>
          <a:p>
            <a:r>
              <a:rPr lang="en-US" b="1" dirty="0" smtClean="0"/>
              <a:t>Lunch- </a:t>
            </a:r>
            <a:r>
              <a:rPr lang="en-US" dirty="0" smtClean="0"/>
              <a:t>Restaurants that serve lunch usually open at 11:00 and will continue to serve in coming customers until 1:00</a:t>
            </a:r>
          </a:p>
          <a:p>
            <a:r>
              <a:rPr lang="en-US" b="1" dirty="0" smtClean="0"/>
              <a:t>Dinner- </a:t>
            </a:r>
            <a:r>
              <a:rPr lang="en-US" dirty="0" smtClean="0"/>
              <a:t>most people eat dinner from 7:30-8:30. Most restaurants do not open dinner until 8:00</a:t>
            </a:r>
            <a:endParaRPr lang="en-US" b="1" dirty="0"/>
          </a:p>
        </p:txBody>
      </p:sp>
      <p:pic>
        <p:nvPicPr>
          <p:cNvPr id="4" name="Picture 3" descr="Screen Shot 2014-09-21 at 4.0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6" y="4860772"/>
            <a:ext cx="8152387" cy="178063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52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Gift Giving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749" y="1820001"/>
            <a:ext cx="4936501" cy="4765561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If you are invited to someone’s home bring flowers </a:t>
            </a:r>
            <a:r>
              <a:rPr lang="en-US" sz="2200" dirty="0"/>
              <a:t>or liqueur </a:t>
            </a:r>
            <a:r>
              <a:rPr lang="en-US" sz="2200" dirty="0" smtClean="0"/>
              <a:t>for the host</a:t>
            </a:r>
          </a:p>
          <a:p>
            <a:r>
              <a:rPr lang="en-US" sz="2200" dirty="0" smtClean="0"/>
              <a:t>Do not give gifts with your company logo on them</a:t>
            </a:r>
          </a:p>
          <a:p>
            <a:r>
              <a:rPr lang="en-US" sz="2200" dirty="0" smtClean="0"/>
              <a:t>Do not include your business card with your gift</a:t>
            </a:r>
          </a:p>
          <a:p>
            <a:r>
              <a:rPr lang="en-US" sz="2200" dirty="0" smtClean="0"/>
              <a:t>Do not send gifts to business associates homes</a:t>
            </a:r>
          </a:p>
          <a:p>
            <a:r>
              <a:rPr lang="en-US" sz="2200" dirty="0" smtClean="0"/>
              <a:t>A good gift for a business associate is a coffee table book about your home country</a:t>
            </a:r>
            <a:endParaRPr lang="en-US" sz="2200" dirty="0"/>
          </a:p>
        </p:txBody>
      </p:sp>
      <p:pic>
        <p:nvPicPr>
          <p:cNvPr id="4" name="Picture 3" descr="Screen Shot 2014-09-21 at 4.1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9" y="2048200"/>
            <a:ext cx="3713420" cy="22167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Shot 2014-09-21 at 6.1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59" y="3945469"/>
            <a:ext cx="2354127" cy="25076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2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Compare and Contrast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1" y="1735137"/>
            <a:ext cx="4376083" cy="833250"/>
          </a:xfrm>
        </p:spPr>
        <p:txBody>
          <a:bodyPr/>
          <a:lstStyle/>
          <a:p>
            <a:r>
              <a:rPr lang="en-US" sz="3200" dirty="0" smtClean="0"/>
              <a:t>Things that are the same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We drive on the right side of the road</a:t>
            </a:r>
          </a:p>
          <a:p>
            <a:r>
              <a:rPr lang="en-US" sz="2500" dirty="0" smtClean="0"/>
              <a:t>In some situations it is considered okay to “drop in” on people</a:t>
            </a:r>
          </a:p>
          <a:p>
            <a:r>
              <a:rPr lang="en-US" sz="2500" dirty="0" smtClean="0"/>
              <a:t>We make appointments in a similar fashion here</a:t>
            </a:r>
            <a:endParaRPr lang="en-US" sz="2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4" y="1912948"/>
            <a:ext cx="4364506" cy="655439"/>
          </a:xfrm>
        </p:spPr>
        <p:txBody>
          <a:bodyPr/>
          <a:lstStyle/>
          <a:p>
            <a:r>
              <a:rPr lang="en-US" sz="3200" dirty="0" smtClean="0"/>
              <a:t>Things that are different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7041" y="2590800"/>
            <a:ext cx="3931920" cy="353536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suits that men wear are cut differently here</a:t>
            </a:r>
          </a:p>
          <a:p>
            <a:r>
              <a:rPr lang="en-US" sz="2600" dirty="0" smtClean="0"/>
              <a:t>We tend to eat dinner earlier here</a:t>
            </a:r>
          </a:p>
          <a:p>
            <a:r>
              <a:rPr lang="en-US" sz="2600" dirty="0" smtClean="0"/>
              <a:t>We consider being prompt important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9571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Sources Cited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320626"/>
            <a:ext cx="8574087" cy="380553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http://about-france.com/food-and-</a:t>
            </a:r>
            <a:r>
              <a:rPr lang="en-US" dirty="0" smtClean="0">
                <a:hlinkClick r:id="rId2"/>
              </a:rPr>
              <a:t>eating.htm</a:t>
            </a:r>
            <a:endParaRPr lang="en-US" dirty="0" smtClean="0"/>
          </a:p>
          <a:p>
            <a:r>
              <a:rPr lang="en-US" dirty="0">
                <a:hlinkClick r:id="rId3"/>
              </a:rPr>
              <a:t>www.americancommunityinfrance.com/dos-donts-hosting-a-dinner-party-in-france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http://www.executiveplanet.com/index.php?title=France:</a:t>
            </a:r>
            <a:r>
              <a:rPr lang="en-US" dirty="0" smtClean="0">
                <a:hlinkClick r:id="rId4"/>
              </a:rPr>
              <a:t>_Conversation</a:t>
            </a:r>
            <a:endParaRPr lang="en-US" dirty="0" smtClean="0"/>
          </a:p>
          <a:p>
            <a:r>
              <a:rPr lang="en-US" dirty="0">
                <a:hlinkClick r:id="rId5"/>
              </a:rPr>
              <a:t>http://businessculture.org/western-europe/business-culture-in-france/business-etiquette-in-</a:t>
            </a:r>
            <a:r>
              <a:rPr lang="en-US" dirty="0" smtClean="0">
                <a:hlinkClick r:id="rId5"/>
              </a:rPr>
              <a:t>france/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779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Country Information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389" y="2133600"/>
            <a:ext cx="4912861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Population: 67 million</a:t>
            </a:r>
          </a:p>
          <a:p>
            <a:r>
              <a:rPr lang="en-US" dirty="0" smtClean="0"/>
              <a:t>Economic Resources: agriculture and livestock</a:t>
            </a:r>
          </a:p>
          <a:p>
            <a:r>
              <a:rPr lang="en-US" dirty="0" smtClean="0"/>
              <a:t>Main </a:t>
            </a:r>
            <a:r>
              <a:rPr lang="en-US" dirty="0"/>
              <a:t>Exports: wheat, </a:t>
            </a:r>
            <a:r>
              <a:rPr lang="en-US" dirty="0" smtClean="0"/>
              <a:t>potatoes, corn, sugar beets, and barley</a:t>
            </a:r>
            <a:endParaRPr lang="en-US" dirty="0"/>
          </a:p>
          <a:p>
            <a:r>
              <a:rPr lang="en-US" dirty="0" smtClean="0"/>
              <a:t>One of the top producers on wine in the world</a:t>
            </a:r>
          </a:p>
          <a:p>
            <a:r>
              <a:rPr lang="en-US" dirty="0" smtClean="0"/>
              <a:t>Center of </a:t>
            </a:r>
            <a:r>
              <a:rPr lang="en-US" dirty="0"/>
              <a:t>wine </a:t>
            </a:r>
            <a:r>
              <a:rPr lang="en-US" dirty="0" smtClean="0"/>
              <a:t>trade: Reims,</a:t>
            </a:r>
            <a:r>
              <a:rPr lang="en-US" dirty="0"/>
              <a:t> </a:t>
            </a:r>
            <a:r>
              <a:rPr lang="en-US" dirty="0" smtClean="0"/>
              <a:t>Cognac, </a:t>
            </a:r>
            <a:r>
              <a:rPr lang="en-US" dirty="0"/>
              <a:t>Épernay, </a:t>
            </a:r>
            <a:r>
              <a:rPr lang="en-US" dirty="0" smtClean="0"/>
              <a:t>Bordeaux, and Dijon</a:t>
            </a:r>
            <a:endParaRPr lang="en-US" dirty="0"/>
          </a:p>
        </p:txBody>
      </p:sp>
      <p:pic>
        <p:nvPicPr>
          <p:cNvPr id="4" name="Picture 3" descr="Screen Shot 2014-09-16 at 7.5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4625573"/>
            <a:ext cx="3194194" cy="21069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Shot 2014-09-16 at 7.51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6" y="1897269"/>
            <a:ext cx="2728380" cy="2562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60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Things you should know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2" y="2027760"/>
            <a:ext cx="5602679" cy="456172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Drive on the right side of the road</a:t>
            </a:r>
          </a:p>
          <a:p>
            <a:endParaRPr lang="en-US" sz="2800" dirty="0" smtClean="0"/>
          </a:p>
          <a:p>
            <a:r>
              <a:rPr lang="en-US" sz="2800" dirty="0" smtClean="0"/>
              <a:t>Greet with a hand shake or bisous</a:t>
            </a:r>
          </a:p>
          <a:p>
            <a:endParaRPr lang="en-US" sz="2800" dirty="0" smtClean="0"/>
          </a:p>
          <a:p>
            <a:r>
              <a:rPr lang="en-US" sz="2800" dirty="0" smtClean="0"/>
              <a:t>Keep your voice down</a:t>
            </a:r>
          </a:p>
          <a:p>
            <a:endParaRPr lang="en-US" sz="2800" dirty="0" smtClean="0"/>
          </a:p>
          <a:p>
            <a:r>
              <a:rPr lang="en-US" sz="2800" dirty="0" smtClean="0"/>
              <a:t>People do not smile at each other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505056" y="36377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Screen Shot 2014-09-18 at 8.1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81" y="1938039"/>
            <a:ext cx="3111112" cy="23680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Shot 2014-09-18 at 8.13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81" y="4542687"/>
            <a:ext cx="3073755" cy="204426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76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Common Words and Phrases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19" y="2133600"/>
            <a:ext cx="8309532" cy="39925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Aide</a:t>
            </a:r>
            <a:r>
              <a:rPr lang="en-US" sz="2600" b="1" dirty="0"/>
              <a:t>-</a:t>
            </a:r>
            <a:r>
              <a:rPr lang="en-US" sz="2600" b="1" dirty="0" smtClean="0"/>
              <a:t>mémoire- </a:t>
            </a:r>
            <a:r>
              <a:rPr lang="en-US" sz="2600" dirty="0" smtClean="0"/>
              <a:t>meaning “memory aid” in English, is a term used to represent the taking of notes or use of short hand</a:t>
            </a:r>
          </a:p>
          <a:p>
            <a:r>
              <a:rPr lang="en-US" sz="2600" b="1" dirty="0" err="1" smtClean="0"/>
              <a:t>À</a:t>
            </a:r>
            <a:r>
              <a:rPr lang="en-US" sz="2600" b="1" dirty="0" smtClean="0"/>
              <a:t> propos- </a:t>
            </a:r>
            <a:r>
              <a:rPr lang="en-US" sz="2600" dirty="0" smtClean="0"/>
              <a:t>meaning “to the purpose of” in English, is a term used to show that a person is trying to go straight to the point</a:t>
            </a:r>
          </a:p>
          <a:p>
            <a:r>
              <a:rPr lang="en-US" sz="2600" b="1" dirty="0" smtClean="0"/>
              <a:t>Chargé </a:t>
            </a:r>
            <a:r>
              <a:rPr lang="en-US" sz="2600" b="1" dirty="0" err="1" smtClean="0"/>
              <a:t>d'affaires</a:t>
            </a:r>
            <a:r>
              <a:rPr lang="en-US" sz="2600" b="1" dirty="0" smtClean="0"/>
              <a:t>- </a:t>
            </a:r>
            <a:r>
              <a:rPr lang="en-US" sz="2600" dirty="0" smtClean="0"/>
              <a:t>meaning “charged with business” in English, signifies a change in management of a job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3901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Appointments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64" y="2056332"/>
            <a:ext cx="4693007" cy="40756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make an appointment you should call the office and be connected with the person you wish to the secretary of the person you want to make an appointment with</a:t>
            </a:r>
          </a:p>
        </p:txBody>
      </p:sp>
      <p:pic>
        <p:nvPicPr>
          <p:cNvPr id="4" name="Picture 3" descr="Screen Shot 2014-09-21 at 2.5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5" y="2672757"/>
            <a:ext cx="3986047" cy="29151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45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Business Attire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9750" y="1735138"/>
            <a:ext cx="3931920" cy="833250"/>
          </a:xfrm>
        </p:spPr>
        <p:txBody>
          <a:bodyPr/>
          <a:lstStyle/>
          <a:p>
            <a:r>
              <a:rPr lang="en-US" sz="4800" dirty="0" smtClean="0"/>
              <a:t>Men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6531" y="2606978"/>
            <a:ext cx="2982964" cy="3535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Dark suit</a:t>
            </a:r>
          </a:p>
          <a:p>
            <a:r>
              <a:rPr lang="en-US" sz="2400" dirty="0" smtClean="0"/>
              <a:t>No blue shirts</a:t>
            </a:r>
          </a:p>
          <a:p>
            <a:r>
              <a:rPr lang="en-US" sz="2400" dirty="0" smtClean="0"/>
              <a:t>Keep jacket on at all times</a:t>
            </a:r>
          </a:p>
          <a:p>
            <a:r>
              <a:rPr lang="en-US" sz="2400" dirty="0" smtClean="0"/>
              <a:t>French cut suit if possible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4842" y="1735138"/>
            <a:ext cx="3931920" cy="833250"/>
          </a:xfrm>
        </p:spPr>
        <p:txBody>
          <a:bodyPr/>
          <a:lstStyle/>
          <a:p>
            <a:r>
              <a:rPr lang="en-US" sz="4800" dirty="0" smtClean="0"/>
              <a:t>Women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486" y="2590800"/>
            <a:ext cx="3059338" cy="3535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Simply, but elegant</a:t>
            </a:r>
          </a:p>
          <a:p>
            <a:r>
              <a:rPr lang="en-US" sz="2400" dirty="0" smtClean="0"/>
              <a:t>Business suit or dress</a:t>
            </a:r>
          </a:p>
          <a:p>
            <a:r>
              <a:rPr lang="en-US" sz="2400" dirty="0" smtClean="0"/>
              <a:t>Conservative make-up</a:t>
            </a:r>
          </a:p>
          <a:p>
            <a:r>
              <a:rPr lang="en-US" sz="2400" dirty="0" smtClean="0"/>
              <a:t>Light accessorizing</a:t>
            </a:r>
          </a:p>
        </p:txBody>
      </p:sp>
      <p:pic>
        <p:nvPicPr>
          <p:cNvPr id="7" name="Picture 6" descr="Screen Shot 2014-09-18 at 8.3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" y="2399523"/>
            <a:ext cx="1631341" cy="4030371"/>
          </a:xfrm>
          <a:prstGeom prst="rect">
            <a:avLst/>
          </a:prstGeom>
        </p:spPr>
      </p:pic>
      <p:pic>
        <p:nvPicPr>
          <p:cNvPr id="8" name="Picture 7" descr="Screen Shot 2014-09-18 at 8.33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4" y="2399523"/>
            <a:ext cx="1259480" cy="38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7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Topics of Conversation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891937"/>
            <a:ext cx="3931920" cy="833250"/>
          </a:xfrm>
        </p:spPr>
        <p:txBody>
          <a:bodyPr/>
          <a:lstStyle/>
          <a:p>
            <a:r>
              <a:rPr lang="en-US" sz="3600" dirty="0" smtClean="0"/>
              <a:t>Appropriate Topics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3045518"/>
            <a:ext cx="3931920" cy="28501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French History</a:t>
            </a:r>
          </a:p>
          <a:p>
            <a:r>
              <a:rPr lang="en-US" sz="2400" dirty="0" smtClean="0"/>
              <a:t>Art and Food</a:t>
            </a:r>
          </a:p>
          <a:p>
            <a:r>
              <a:rPr lang="en-US" sz="2400" dirty="0" smtClean="0"/>
              <a:t>Philosophy</a:t>
            </a:r>
          </a:p>
          <a:p>
            <a:r>
              <a:rPr lang="en-US" sz="2400" dirty="0" smtClean="0"/>
              <a:t>Sports: Tour de France, tennis, and soccer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891937"/>
            <a:ext cx="3931920" cy="833250"/>
          </a:xfrm>
        </p:spPr>
        <p:txBody>
          <a:bodyPr/>
          <a:lstStyle/>
          <a:p>
            <a:r>
              <a:rPr lang="en-US" sz="3600" dirty="0" smtClean="0"/>
              <a:t>Topics to Avoid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3045518"/>
            <a:ext cx="3931920" cy="31323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Politics</a:t>
            </a:r>
          </a:p>
          <a:p>
            <a:r>
              <a:rPr lang="en-US" sz="2400" dirty="0" smtClean="0"/>
              <a:t>Personal questions</a:t>
            </a:r>
          </a:p>
          <a:p>
            <a:r>
              <a:rPr lang="en-US" sz="2400" dirty="0" smtClean="0"/>
              <a:t>Criticism of Napoleon</a:t>
            </a:r>
          </a:p>
          <a:p>
            <a:r>
              <a:rPr lang="en-US" sz="2400" dirty="0" smtClean="0"/>
              <a:t>Do not start a conversation asking a person what they 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Respecting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7076747" cy="3992563"/>
          </a:xfrm>
        </p:spPr>
        <p:txBody>
          <a:bodyPr/>
          <a:lstStyle/>
          <a:p>
            <a:r>
              <a:rPr lang="en-US" dirty="0" smtClean="0"/>
              <a:t>It is never okay to “drop in” on someone, no matter the occasion it is considered rude</a:t>
            </a:r>
          </a:p>
          <a:p>
            <a:r>
              <a:rPr lang="en-US" dirty="0" smtClean="0"/>
              <a:t> Punctuality is taken lightly in France, especially in Southern Prance</a:t>
            </a:r>
          </a:p>
          <a:p>
            <a:r>
              <a:rPr lang="en-US" dirty="0" smtClean="0"/>
              <a:t>Ten </a:t>
            </a:r>
            <a:r>
              <a:rPr lang="en-US" dirty="0"/>
              <a:t>minutes after a scheduled time is not considered </a:t>
            </a:r>
            <a:r>
              <a:rPr lang="en-US" dirty="0" smtClean="0"/>
              <a:t>late</a:t>
            </a:r>
          </a:p>
          <a:p>
            <a:r>
              <a:rPr lang="en-US" dirty="0" smtClean="0"/>
              <a:t>When invited to someone’s home, it is customary to bring a gift</a:t>
            </a:r>
            <a:endParaRPr lang="en-US" dirty="0"/>
          </a:p>
        </p:txBody>
      </p:sp>
      <p:pic>
        <p:nvPicPr>
          <p:cNvPr id="4" name="Picture 3" descr="Screen Shot 2014-09-21 at 3.2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19" y="2133600"/>
            <a:ext cx="887014" cy="43083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02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Negotiating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054" y="1948355"/>
            <a:ext cx="4866195" cy="4762645"/>
          </a:xfrm>
        </p:spPr>
        <p:txBody>
          <a:bodyPr>
            <a:normAutofit/>
          </a:bodyPr>
          <a:lstStyle/>
          <a:p>
            <a:r>
              <a:rPr lang="en-US" sz="2550" dirty="0" smtClean="0"/>
              <a:t>Stay focused on what needs to be accomplished, don’t venture in to other subjects</a:t>
            </a:r>
          </a:p>
          <a:p>
            <a:r>
              <a:rPr lang="en-US" sz="2550" dirty="0" smtClean="0"/>
              <a:t>Do not talk about personal matters</a:t>
            </a:r>
          </a:p>
          <a:p>
            <a:r>
              <a:rPr lang="en-US" sz="2550" dirty="0" smtClean="0"/>
              <a:t>When the person you are negotiating with restates their initial view on the topic, that it a sign that the negotiation is over</a:t>
            </a:r>
            <a:endParaRPr lang="en-US" sz="2550" dirty="0"/>
          </a:p>
        </p:txBody>
      </p:sp>
      <p:pic>
        <p:nvPicPr>
          <p:cNvPr id="4" name="Picture 3" descr="Screen Shot 2014-09-21 at 3.2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48355"/>
            <a:ext cx="3401134" cy="47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337</TotalTime>
  <Words>696</Words>
  <Application>Microsoft Macintosh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Spectrum</vt:lpstr>
      <vt:lpstr>It’s a Small World: France</vt:lpstr>
      <vt:lpstr>Country Information</vt:lpstr>
      <vt:lpstr>Things you should know</vt:lpstr>
      <vt:lpstr>Common Words and Phrases</vt:lpstr>
      <vt:lpstr>Appointments</vt:lpstr>
      <vt:lpstr>Business Attire</vt:lpstr>
      <vt:lpstr>Topics of Conversation</vt:lpstr>
      <vt:lpstr>Respecting Others</vt:lpstr>
      <vt:lpstr>Negotiating</vt:lpstr>
      <vt:lpstr>Entertaining</vt:lpstr>
      <vt:lpstr>Dining</vt:lpstr>
      <vt:lpstr>Gift Giving</vt:lpstr>
      <vt:lpstr>Compare and Contrast</vt:lpstr>
      <vt:lpstr>Sources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Small World: France</dc:title>
  <dc:creator>Allison Norman</dc:creator>
  <cp:lastModifiedBy>Allison Norman</cp:lastModifiedBy>
  <cp:revision>26</cp:revision>
  <dcterms:created xsi:type="dcterms:W3CDTF">2014-09-16T11:42:01Z</dcterms:created>
  <dcterms:modified xsi:type="dcterms:W3CDTF">2015-05-21T12:03:24Z</dcterms:modified>
</cp:coreProperties>
</file>